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0" r:id="rId3"/>
    <p:sldId id="301" r:id="rId4"/>
    <p:sldId id="322" r:id="rId5"/>
    <p:sldId id="304" r:id="rId6"/>
    <p:sldId id="298" r:id="rId7"/>
    <p:sldId id="299" r:id="rId8"/>
    <p:sldId id="294" r:id="rId9"/>
    <p:sldId id="295" r:id="rId10"/>
    <p:sldId id="318" r:id="rId11"/>
    <p:sldId id="319" r:id="rId12"/>
    <p:sldId id="321" r:id="rId13"/>
    <p:sldId id="271" r:id="rId14"/>
    <p:sldId id="325" r:id="rId15"/>
    <p:sldId id="275" r:id="rId16"/>
    <p:sldId id="272" r:id="rId17"/>
    <p:sldId id="277" r:id="rId18"/>
    <p:sldId id="328" r:id="rId19"/>
    <p:sldId id="278" r:id="rId20"/>
    <p:sldId id="280" r:id="rId21"/>
    <p:sldId id="281" r:id="rId22"/>
    <p:sldId id="282" r:id="rId23"/>
    <p:sldId id="326" r:id="rId24"/>
    <p:sldId id="283" r:id="rId25"/>
    <p:sldId id="284" r:id="rId26"/>
    <p:sldId id="286" r:id="rId27"/>
    <p:sldId id="309" r:id="rId28"/>
    <p:sldId id="310" r:id="rId29"/>
    <p:sldId id="287" r:id="rId30"/>
    <p:sldId id="288" r:id="rId31"/>
    <p:sldId id="327" r:id="rId32"/>
    <p:sldId id="289" r:id="rId33"/>
    <p:sldId id="290" r:id="rId34"/>
    <p:sldId id="313" r:id="rId35"/>
    <p:sldId id="314" r:id="rId36"/>
    <p:sldId id="315" r:id="rId37"/>
    <p:sldId id="291" r:id="rId38"/>
    <p:sldId id="292" r:id="rId39"/>
    <p:sldId id="293" r:id="rId40"/>
    <p:sldId id="311" r:id="rId41"/>
    <p:sldId id="312" r:id="rId42"/>
    <p:sldId id="296" r:id="rId43"/>
    <p:sldId id="297" r:id="rId44"/>
    <p:sldId id="323" r:id="rId45"/>
    <p:sldId id="324" r:id="rId46"/>
    <p:sldId id="303" r:id="rId47"/>
    <p:sldId id="302" r:id="rId48"/>
    <p:sldId id="305" r:id="rId49"/>
    <p:sldId id="306" r:id="rId50"/>
    <p:sldId id="307" r:id="rId51"/>
    <p:sldId id="308" r:id="rId52"/>
    <p:sldId id="316" r:id="rId53"/>
    <p:sldId id="31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0" autoAdjust="0"/>
    <p:restoredTop sz="94660"/>
  </p:normalViewPr>
  <p:slideViewPr>
    <p:cSldViewPr>
      <p:cViewPr varScale="1">
        <p:scale>
          <a:sx n="34" d="100"/>
          <a:sy n="34" d="100"/>
        </p:scale>
        <p:origin x="-19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8E4D3-298E-4D37-898E-A26BFB2590A4}" type="datetimeFigureOut">
              <a:rPr lang="cs-CZ" smtClean="0"/>
              <a:pPr/>
              <a:t>13.3.2018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BA7E-352C-49FF-A924-F7F8FFE454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sa\Desktop\prezentace%20TVZ\e%20sybox%20mini%20%20%20vertical%20installation%5b1%5d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sa\Desktop\prezentace%20TVZ\Wilo%20Yonos%20PICO%5b1%5d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asa\Desktop\prezentace%20TVZ\Alton%20Pumps%20HCP%20GF%20Macerator%20Pump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tv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8715435" cy="5143536"/>
          </a:xfrm>
        </p:spPr>
      </p:pic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27597025_WavinEkoplastik-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5786478" cy="2159615"/>
          </a:xfrm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11420"/>
          </a:xfrm>
        </p:spPr>
        <p:txBody>
          <a:bodyPr>
            <a:normAutofit/>
          </a:bodyPr>
          <a:lstStyle/>
          <a:p>
            <a:r>
              <a:rPr lang="cs-CZ" u="sng" dirty="0" err="1" smtClean="0"/>
              <a:t>Ekoplastik</a:t>
            </a:r>
            <a:r>
              <a:rPr lang="cs-CZ" dirty="0" smtClean="0"/>
              <a:t> nabízí rozsáhlou škálu tvarovek a potrubí v dimenzích od 16 do 250 mm.</a:t>
            </a:r>
            <a:endParaRPr lang="cs-CZ" dirty="0"/>
          </a:p>
        </p:txBody>
      </p:sp>
      <p:pic>
        <p:nvPicPr>
          <p:cNvPr id="4" name="Zástupný symbol pro obsah 3" descr="ppr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714620"/>
            <a:ext cx="5786478" cy="3474565"/>
          </a:xfrm>
        </p:spPr>
      </p:pic>
    </p:spTree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Kouřové roury</a:t>
            </a:r>
            <a:br>
              <a:rPr lang="cs-CZ" u="sng" dirty="0" smtClean="0"/>
            </a:br>
            <a:r>
              <a:rPr lang="cs-CZ" u="sng" dirty="0" err="1" smtClean="0"/>
              <a:t>silnostěné</a:t>
            </a:r>
            <a:r>
              <a:rPr lang="cs-CZ" u="sng" dirty="0" smtClean="0"/>
              <a:t> a plechové</a:t>
            </a:r>
            <a:endParaRPr lang="cs-CZ" u="sng" dirty="0"/>
          </a:p>
        </p:txBody>
      </p:sp>
      <p:pic>
        <p:nvPicPr>
          <p:cNvPr id="11" name="Zástupný symbol pro obsah 10" descr="kouov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85992"/>
            <a:ext cx="4548722" cy="3411542"/>
          </a:xfrm>
        </p:spPr>
      </p:pic>
      <p:pic>
        <p:nvPicPr>
          <p:cNvPr id="2055" name="Picture 7" descr="C:\Users\Kasa\Desktop\_vyrn_81461x234_JOb3w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2814779" cy="1428760"/>
          </a:xfrm>
          <a:prstGeom prst="rect">
            <a:avLst/>
          </a:prstGeom>
          <a:noFill/>
        </p:spPr>
      </p:pic>
      <p:pic>
        <p:nvPicPr>
          <p:cNvPr id="2056" name="Picture 8" descr="C:\Users\Kasa\Desktop\31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496"/>
            <a:ext cx="2786082" cy="2786082"/>
          </a:xfrm>
          <a:prstGeom prst="rect">
            <a:avLst/>
          </a:prstGeom>
          <a:noFill/>
        </p:spPr>
      </p:pic>
      <p:pic>
        <p:nvPicPr>
          <p:cNvPr id="2057" name="Picture 9" descr="C:\Users\Kasa\Desktop\312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4329114" cy="27971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INDIVIDUÁLNÍ NASTROJENÍ PŘEČERPÁVACÍ ŠACHTY SPLAŠKOVÝCH VOD-FIRMOU TVZ</a:t>
            </a:r>
            <a:endParaRPr lang="cs-CZ" dirty="0"/>
          </a:p>
        </p:txBody>
      </p:sp>
      <p:pic>
        <p:nvPicPr>
          <p:cNvPr id="4" name="Zástupný symbol pro obsah 3" descr="P100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27753" y="1415793"/>
            <a:ext cx="5034914" cy="4060669"/>
          </a:xfrm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0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6286520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_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D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2392719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4000528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E.SYBOX MINI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elektronická domácí vodárna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cena:12 499kč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esybox-mini-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857232"/>
            <a:ext cx="4214842" cy="4483017"/>
          </a:xfr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e sybox mini   vertical installation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5197115"/>
          </a:xfrm>
          <a:prstGeom prst="rect">
            <a:avLst/>
          </a:prstGeom>
        </p:spPr>
      </p:pic>
    </p:spTree>
  </p:cSld>
  <p:clrMapOvr>
    <a:masterClrMapping/>
  </p:clrMapOvr>
  <p:transition spd="slow" advClick="0" advTm="27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500066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DIVERTRON 1200M</a:t>
            </a:r>
            <a:r>
              <a:rPr lang="cs-CZ" u="sng" dirty="0"/>
              <a:t/>
            </a:r>
            <a:br>
              <a:rPr lang="cs-CZ" u="sng" dirty="0"/>
            </a:br>
            <a:r>
              <a:rPr lang="cs-CZ" dirty="0" smtClean="0"/>
              <a:t>automatické ponorné čerpadlo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8 330kč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divertron-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4357718" cy="4357718"/>
          </a:xfrm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28199.188x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2357454" cy="2357454"/>
          </a:xfrm>
        </p:spPr>
      </p:pic>
      <p:pic>
        <p:nvPicPr>
          <p:cNvPr id="2050" name="Picture 2" descr="C:\Users\Kasa\Desktop\prace\639667.188x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286124"/>
            <a:ext cx="1576386" cy="1576386"/>
          </a:xfrm>
          <a:prstGeom prst="rect">
            <a:avLst/>
          </a:prstGeom>
          <a:noFill/>
        </p:spPr>
      </p:pic>
      <p:pic>
        <p:nvPicPr>
          <p:cNvPr id="2051" name="Picture 3" descr="C:\Users\Kasa\Desktop\prace\hcplogo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557457" cy="1755975"/>
          </a:xfrm>
          <a:prstGeom prst="rect">
            <a:avLst/>
          </a:prstGeom>
          <a:noFill/>
        </p:spPr>
      </p:pic>
      <p:pic>
        <p:nvPicPr>
          <p:cNvPr id="2054" name="Picture 6" descr="C:\Users\Kasa\Desktop\prace\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85794"/>
            <a:ext cx="1693501" cy="2214578"/>
          </a:xfrm>
          <a:prstGeom prst="rect">
            <a:avLst/>
          </a:prstGeom>
          <a:noFill/>
        </p:spPr>
      </p:pic>
      <p:pic>
        <p:nvPicPr>
          <p:cNvPr id="2055" name="Picture 7" descr="C:\Users\Kasa\Desktop\prace\logo_lkpu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357562"/>
            <a:ext cx="3210067" cy="1697042"/>
          </a:xfrm>
          <a:prstGeom prst="rect">
            <a:avLst/>
          </a:prstGeom>
          <a:noFill/>
        </p:spPr>
      </p:pic>
      <p:pic>
        <p:nvPicPr>
          <p:cNvPr id="2057" name="Picture 9" descr="C:\Users\Kasa\Desktop\prace\WILO_Logo_2013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496"/>
            <a:ext cx="3299676" cy="1428760"/>
          </a:xfrm>
          <a:prstGeom prst="rect">
            <a:avLst/>
          </a:prstGeom>
          <a:noFill/>
        </p:spPr>
      </p:pic>
      <p:pic>
        <p:nvPicPr>
          <p:cNvPr id="12" name="Picture 2" descr="C:\Users\Kasa\Desktop\prace\dab-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4214818"/>
            <a:ext cx="2341563" cy="23415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4500594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VERTY NOVA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drenážní čerpadlo s integrovaným plovákem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 3 629kč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Verty-N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4260880" cy="4357718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WILO_Logo_2013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4003211"/>
          </a:xfr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-500090"/>
            <a:ext cx="8229600" cy="4500570"/>
          </a:xfrm>
        </p:spPr>
        <p:txBody>
          <a:bodyPr>
            <a:normAutofit/>
          </a:bodyPr>
          <a:lstStyle/>
          <a:p>
            <a:r>
              <a:rPr lang="cs-CZ" u="sng" dirty="0"/>
              <a:t>n</a:t>
            </a:r>
            <a:r>
              <a:rPr lang="cs-CZ" u="sng" dirty="0" smtClean="0"/>
              <a:t>ové YONOS PICO 25/1-4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úspora energie 80,6%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4 030kč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wilo55680_768x4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643182"/>
            <a:ext cx="6215106" cy="3729064"/>
          </a:xfrm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Wilo Yonos PICO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5460255"/>
          </a:xfrm>
          <a:prstGeom prst="rect">
            <a:avLst/>
          </a:prstGeom>
        </p:spPr>
      </p:pic>
    </p:spTree>
  </p:cSld>
  <p:clrMapOvr>
    <a:masterClrMapping/>
  </p:clrMapOvr>
  <p:transition spd="slow" advClick="0" advTm="13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4572032" cy="1582726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SIRIO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řídící jednotka čerpadla</a:t>
            </a:r>
            <a:br>
              <a:rPr lang="cs-CZ" dirty="0" smtClean="0"/>
            </a:br>
            <a:r>
              <a:rPr lang="cs-CZ" dirty="0" smtClean="0"/>
              <a:t>s frekvenčním měničem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9 800kč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980x750_ridici-jednotka-s-frekvencnim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071678"/>
            <a:ext cx="4190996" cy="3143247"/>
          </a:xfrm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4000528" cy="143985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Automatická vodárna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Jet HWJ 301 EM 24l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8 130kč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Zástupný symbol pro obsah 9" descr="4016322265290-500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643050"/>
            <a:ext cx="5357850" cy="4059262"/>
          </a:xfrm>
        </p:spPr>
      </p:pic>
    </p:spTree>
  </p:cSld>
  <p:clrMapOvr>
    <a:masterClrMapping/>
  </p:clrMapOvr>
  <p:transition spd="slow" advClick="0" advTm="10000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154206"/>
          </a:xfrm>
        </p:spPr>
        <p:txBody>
          <a:bodyPr>
            <a:normAutofit/>
          </a:bodyPr>
          <a:lstStyle/>
          <a:p>
            <a:r>
              <a:rPr lang="cs-CZ" u="sng" dirty="0" smtClean="0"/>
              <a:t>Samonasávací čerpadlo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Jet WJ 301 X EM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5 130kč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wilo-jet-wj-301-x-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7" y="3143248"/>
            <a:ext cx="3831674" cy="2857520"/>
          </a:xfrm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_26792016011214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00108"/>
            <a:ext cx="4525963" cy="4525963"/>
          </a:xfrm>
        </p:spPr>
      </p:pic>
    </p:spTree>
  </p:cSld>
  <p:clrMapOvr>
    <a:masterClrMapping/>
  </p:clrMapOvr>
  <p:transition spd="slow" advClick="0" advTm="10000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6000760" cy="6011882"/>
          </a:xfrm>
        </p:spPr>
        <p:txBody>
          <a:bodyPr/>
          <a:lstStyle/>
          <a:p>
            <a:r>
              <a:rPr lang="cs-CZ" u="sng" dirty="0" smtClean="0"/>
              <a:t>IMP PUMPS</a:t>
            </a:r>
            <a:br>
              <a:rPr lang="cs-CZ" u="sng" dirty="0" smtClean="0"/>
            </a:br>
            <a:r>
              <a:rPr lang="cs-CZ" dirty="0" smtClean="0"/>
              <a:t>úsporné oběhové </a:t>
            </a:r>
            <a:r>
              <a:rPr lang="cs-CZ" dirty="0" err="1" smtClean="0"/>
              <a:t>elektro.čerpadlo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NMT PLUS 25/40 180 </a:t>
            </a:r>
            <a:br>
              <a:rPr lang="cs-CZ" u="sng" dirty="0" smtClean="0"/>
            </a:b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dirty="0" smtClean="0">
                <a:solidFill>
                  <a:srgbClr val="FF0000"/>
                </a:solidFill>
              </a:rPr>
              <a:t>AKCE cena 2 626kč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imp-pumps-nmt-plus-2560-1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571612"/>
            <a:ext cx="3857652" cy="4214842"/>
          </a:xfrm>
        </p:spPr>
      </p:pic>
    </p:spTree>
  </p:cSld>
  <p:clrMapOvr>
    <a:masterClrMapping/>
  </p:clrMapOvr>
  <p:transition spd="slow" advClick="0" advTm="10000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cplogolar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71546"/>
            <a:ext cx="6929486" cy="4757852"/>
          </a:xfrm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C:\Users\Kasa\Desktop\prace\image_of_objec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786190"/>
            <a:ext cx="3429024" cy="1783093"/>
          </a:xfrm>
          <a:prstGeom prst="rect">
            <a:avLst/>
          </a:prstGeom>
          <a:noFill/>
        </p:spPr>
      </p:pic>
      <p:pic>
        <p:nvPicPr>
          <p:cNvPr id="5" name="Picture 8" descr="C:\Users\Kasa\Desktop\prace\purmo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4595410" cy="1400164"/>
          </a:xfrm>
          <a:prstGeom prst="rect">
            <a:avLst/>
          </a:prstGeom>
          <a:noFill/>
        </p:spPr>
      </p:pic>
      <p:pic>
        <p:nvPicPr>
          <p:cNvPr id="6" name="Picture 5" descr="C:\Users\Kasa\Desktop\prace\ivar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3932139" cy="1152523"/>
          </a:xfrm>
          <a:prstGeom prst="rect">
            <a:avLst/>
          </a:prstGeom>
          <a:noFill/>
        </p:spPr>
      </p:pic>
      <p:pic>
        <p:nvPicPr>
          <p:cNvPr id="1027" name="Picture 3" descr="C:\Users\Kasa\Desktop\prace\protherm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4286280" cy="1371597"/>
          </a:xfrm>
          <a:prstGeom prst="rect">
            <a:avLst/>
          </a:prstGeom>
          <a:noFill/>
        </p:spPr>
      </p:pic>
      <p:pic>
        <p:nvPicPr>
          <p:cNvPr id="1029" name="Picture 5" descr="C:\Users\Kasa\Desktop\prace\ROJEK-logo_whi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3187003" cy="1439858"/>
          </a:xfrm>
          <a:prstGeom prst="rect">
            <a:avLst/>
          </a:prstGeom>
          <a:noFill/>
        </p:spPr>
      </p:pic>
      <p:pic>
        <p:nvPicPr>
          <p:cNvPr id="1026" name="Picture 2" descr="C:\Users\Kasa\Desktop\prace\tek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785794"/>
            <a:ext cx="4286248" cy="1256263"/>
          </a:xfrm>
          <a:prstGeom prst="rect">
            <a:avLst/>
          </a:prstGeom>
          <a:noFill/>
        </p:spPr>
      </p:pic>
      <p:pic>
        <p:nvPicPr>
          <p:cNvPr id="3" name="Picture 3" descr="C:\Users\Kasa\Desktop\prace\Dakon_logo_we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2285992"/>
            <a:ext cx="5143504" cy="1804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HCP 32GF 21.0F na 230V</a:t>
            </a:r>
            <a:br>
              <a:rPr lang="cs-CZ" u="sng" dirty="0" smtClean="0"/>
            </a:br>
            <a:r>
              <a:rPr lang="cs-CZ" dirty="0" smtClean="0"/>
              <a:t>ponorné čerpadlo splaškových vod s řezákem.                                       </a:t>
            </a:r>
            <a:br>
              <a:rPr lang="cs-CZ" dirty="0" smtClean="0"/>
            </a:br>
            <a:r>
              <a:rPr lang="cs-CZ" dirty="0" smtClean="0"/>
              <a:t>  </a:t>
            </a:r>
            <a:r>
              <a:rPr lang="cs-CZ" dirty="0" smtClean="0">
                <a:solidFill>
                  <a:srgbClr val="FF0000"/>
                </a:solidFill>
              </a:rPr>
              <a:t>cena: od 19 710kč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 descr="category_detail_product_photo_zoom_p101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214686"/>
            <a:ext cx="2214578" cy="3280167"/>
          </a:xfrm>
        </p:spPr>
      </p:pic>
      <p:pic>
        <p:nvPicPr>
          <p:cNvPr id="11" name="Obrázek 10" descr="_vyrp14_201132GF-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3476625" cy="272415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Alton Pumps HCP GF Macerator Pump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5786478"/>
          </a:xfrm>
          <a:prstGeom prst="rect">
            <a:avLst/>
          </a:prstGeom>
        </p:spPr>
      </p:pic>
    </p:spTree>
  </p:cSld>
  <p:clrMapOvr>
    <a:masterClrMapping/>
  </p:clrMapOvr>
  <p:transition spd="slow" advClick="0" advTm="341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5143536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HCP BF-01UNF na 230V</a:t>
            </a:r>
            <a:br>
              <a:rPr lang="cs-CZ" u="sng" dirty="0" smtClean="0"/>
            </a:br>
            <a:r>
              <a:rPr lang="cs-CZ" dirty="0" smtClean="0"/>
              <a:t>kalové čerpadlo do odpadních vod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5 570kč s DPH</a:t>
            </a:r>
            <a:r>
              <a:rPr lang="cs-CZ" u="sng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u="sng" dirty="0"/>
          </a:p>
        </p:txBody>
      </p:sp>
      <p:pic>
        <p:nvPicPr>
          <p:cNvPr id="6" name="Zástupný symbol pro obsah 5" descr="hcp-bf-01unf-s-plovak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24" y="1571612"/>
            <a:ext cx="3714776" cy="3714776"/>
          </a:xfrm>
        </p:spPr>
      </p:pic>
    </p:spTree>
  </p:cSld>
  <p:clrMapOvr>
    <a:masterClrMapping/>
  </p:clrMapOvr>
  <p:transition spd="slow" advClick="0" advTm="10000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HCP AL-01N(F) na 230V</a:t>
            </a:r>
            <a:br>
              <a:rPr lang="cs-CZ" u="sng" dirty="0" smtClean="0"/>
            </a:br>
            <a:r>
              <a:rPr lang="cs-CZ" dirty="0" smtClean="0"/>
              <a:t>Drenážní čerpadlo 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od 5 570kč s DPH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u="sng" dirty="0"/>
          </a:p>
        </p:txBody>
      </p:sp>
      <p:pic>
        <p:nvPicPr>
          <p:cNvPr id="4" name="Zástupný symbol pro obsah 3" descr="img_24475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786058"/>
            <a:ext cx="4525963" cy="4572032"/>
          </a:xfrm>
        </p:spPr>
      </p:pic>
    </p:spTree>
  </p:cSld>
  <p:clrMapOvr>
    <a:masterClrMapping/>
  </p:clrMapOvr>
  <p:transition spd="slow" advClick="0" advTm="10000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trojzub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71546"/>
            <a:ext cx="3829661" cy="4525963"/>
          </a:xfrm>
        </p:spPr>
      </p:pic>
    </p:spTree>
  </p:cSld>
  <p:clrMapOvr>
    <a:masterClrMapping/>
  </p:clrMapOvr>
  <p:transition spd="slow" advClick="0" advTm="10000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972056" cy="5214974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Čerpadla SIGMA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Odstředivá čerpadla mají široké uplatnění ve vodárenství, průmyslových a zemědělských provozech. </a:t>
            </a:r>
            <a:endParaRPr lang="cs-CZ" dirty="0"/>
          </a:p>
        </p:txBody>
      </p:sp>
      <p:pic>
        <p:nvPicPr>
          <p:cNvPr id="4" name="Zástupný symbol pro obsah 3" descr="2_sva__priruba_mechanic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712" y="681386"/>
            <a:ext cx="3028950" cy="2266950"/>
          </a:xfrm>
        </p:spPr>
      </p:pic>
      <p:pic>
        <p:nvPicPr>
          <p:cNvPr id="1028" name="Picture 4" descr="C:\Users\Kasa\Desktop\prace\5989_4503__vyr_4502cerpadlo-32-CV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6" y="3071810"/>
            <a:ext cx="4019544" cy="30146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5143536" cy="601188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Ponorné čerpadlo NAUTILA pro čerpání pitné a užitkové vody ze studní a vrtů.</a:t>
            </a:r>
            <a:endParaRPr lang="cs-CZ" sz="4000" dirty="0"/>
          </a:p>
        </p:txBody>
      </p:sp>
      <p:pic>
        <p:nvPicPr>
          <p:cNvPr id="6" name="Zástupný symbol pro obsah 5" descr="EVGU-cerpadlo_do_vrt_a_studni-vretenove-tifazove-Sigma_Lut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423" y="1428736"/>
            <a:ext cx="2992577" cy="4525963"/>
          </a:xfrm>
        </p:spPr>
      </p:pic>
      <p:pic>
        <p:nvPicPr>
          <p:cNvPr id="2050" name="Picture 2" descr="C:\Users\Kasa\Desktop\prace\p1000322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57256" cy="3776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ekla_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2841" y="1857364"/>
            <a:ext cx="9734063" cy="2986516"/>
          </a:xfr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928934"/>
            <a:ext cx="528638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TEKLA DRACO DUO 35</a:t>
            </a:r>
            <a:br>
              <a:rPr lang="cs-CZ" u="sng" dirty="0" smtClean="0"/>
            </a:br>
            <a:r>
              <a:rPr lang="cs-CZ" dirty="0" smtClean="0"/>
              <a:t>automat. ocelový kotel se šnekovým podavačem paliva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82 885kč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599d35fe68b3e5023558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071546"/>
            <a:ext cx="3912273" cy="4525963"/>
          </a:xfr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TEKLA DRACO BIO COMPACT 18</a:t>
            </a:r>
            <a:br>
              <a:rPr lang="cs-CZ" u="sng" dirty="0" smtClean="0"/>
            </a:br>
            <a:r>
              <a:rPr lang="cs-CZ" dirty="0" smtClean="0"/>
              <a:t>automat.,kompaktní ocelový kotel s hořákem na pelety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69 575kč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Tekla Draco Bio Compact 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285860"/>
            <a:ext cx="3017908" cy="4525963"/>
          </a:xfrm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lca-logo-s-ptak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929066"/>
            <a:ext cx="2787884" cy="1609378"/>
          </a:xfrm>
        </p:spPr>
      </p:pic>
      <p:pic>
        <p:nvPicPr>
          <p:cNvPr id="1026" name="Picture 2" descr="C:\Users\Kasa\Desktop\prace\5ae0aa930e22ddd4738785dc342a4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024319" cy="2414592"/>
          </a:xfrm>
          <a:prstGeom prst="rect">
            <a:avLst/>
          </a:prstGeom>
          <a:noFill/>
        </p:spPr>
      </p:pic>
      <p:pic>
        <p:nvPicPr>
          <p:cNvPr id="1027" name="Picture 3" descr="C:\Users\Kasa\Desktop\prace\1497529015-Tatramat-LOGO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4705350" cy="652463"/>
          </a:xfrm>
          <a:prstGeom prst="rect">
            <a:avLst/>
          </a:prstGeom>
          <a:noFill/>
        </p:spPr>
      </p:pic>
      <p:pic>
        <p:nvPicPr>
          <p:cNvPr id="1028" name="Picture 4" descr="C:\Users\Kasa\Desktop\prace\drazice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428868"/>
            <a:ext cx="3126745" cy="1214446"/>
          </a:xfrm>
          <a:prstGeom prst="rect">
            <a:avLst/>
          </a:prstGeom>
          <a:noFill/>
        </p:spPr>
      </p:pic>
      <p:pic>
        <p:nvPicPr>
          <p:cNvPr id="1029" name="Picture 5" descr="C:\Users\Kasa\Desktop\prace\Geberit-Logo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142984"/>
            <a:ext cx="4357718" cy="1049594"/>
          </a:xfrm>
          <a:prstGeom prst="rect">
            <a:avLst/>
          </a:prstGeom>
          <a:noFill/>
        </p:spPr>
      </p:pic>
      <p:pic>
        <p:nvPicPr>
          <p:cNvPr id="1030" name="Picture 6" descr="C:\Users\Kasa\Desktop\prace\logo rav slezá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00438"/>
            <a:ext cx="2500330" cy="2500330"/>
          </a:xfrm>
          <a:prstGeom prst="rect">
            <a:avLst/>
          </a:prstGeom>
          <a:noFill/>
        </p:spPr>
      </p:pic>
      <p:pic>
        <p:nvPicPr>
          <p:cNvPr id="1031" name="Picture 7" descr="C:\Users\Kasa\Desktop\prace\333803.188x1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071942"/>
            <a:ext cx="1790700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iadrus-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072098"/>
          </a:xfrm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5686436" cy="5929354"/>
          </a:xfrm>
        </p:spPr>
        <p:txBody>
          <a:bodyPr>
            <a:normAutofit/>
          </a:bodyPr>
          <a:lstStyle/>
          <a:p>
            <a:r>
              <a:rPr lang="cs-CZ" u="sng" dirty="0" smtClean="0"/>
              <a:t>VIADRUS A3W Automatický kotel</a:t>
            </a:r>
            <a:br>
              <a:rPr lang="cs-CZ" u="sng" dirty="0" smtClean="0"/>
            </a:br>
            <a:r>
              <a:rPr lang="cs-CZ" dirty="0" smtClean="0"/>
              <a:t>- splňuje emisní třídu 5 pro dřevní pelety a hnědé uhlí</a:t>
            </a:r>
            <a:br>
              <a:rPr lang="cs-CZ" dirty="0" smtClean="0"/>
            </a:br>
            <a:r>
              <a:rPr lang="cs-CZ" dirty="0" smtClean="0"/>
              <a:t>- účinnost až 91% (hnědé uhlí)</a:t>
            </a:r>
            <a:endParaRPr lang="cs-CZ" u="sng" dirty="0"/>
          </a:p>
        </p:txBody>
      </p:sp>
      <p:pic>
        <p:nvPicPr>
          <p:cNvPr id="4" name="Zástupný symbol pro obsah 3" descr="A3W_web_800p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000108"/>
            <a:ext cx="4200018" cy="4786346"/>
          </a:xfrm>
        </p:spPr>
      </p:pic>
    </p:spTree>
  </p:cSld>
  <p:clrMapOvr>
    <a:masterClrMapping/>
  </p:clrMapOvr>
  <p:transition spd="slow" advClick="0" advTm="10000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akon_logo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33464"/>
            <a:ext cx="9299564" cy="3102480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DAKON DOR F24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ocelový kotel na tuhá paliva pro spalování uhlí a dřeva.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32 065kč s DPH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76e7889eb36334a9636724c1450b33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17" y="1071546"/>
            <a:ext cx="4857784" cy="4857784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lokov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8393" y="2138344"/>
            <a:ext cx="5841127" cy="2647978"/>
          </a:xfrm>
        </p:spPr>
      </p:pic>
    </p:spTree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571504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 err="1" smtClean="0"/>
              <a:t>Slokov</a:t>
            </a:r>
            <a:r>
              <a:rPr lang="cs-CZ" b="1" u="sng" dirty="0" smtClean="0"/>
              <a:t> Variant SL27-3</a:t>
            </a:r>
            <a:br>
              <a:rPr lang="cs-CZ" b="1" u="sng" dirty="0" smtClean="0"/>
            </a:br>
            <a:r>
              <a:rPr lang="cs-CZ" dirty="0" smtClean="0"/>
              <a:t>Ocelové teplovodní kotle pro spalování hnědého uhlí, zrnění 20-40 mm (ořech 1).</a:t>
            </a:r>
            <a:br>
              <a:rPr lang="cs-CZ" dirty="0" smtClean="0"/>
            </a:br>
            <a:r>
              <a:rPr lang="cs-CZ" dirty="0" smtClean="0"/>
              <a:t> • Kotel plní kritéria dle třídy 4 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35 643 s DPH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" name="Zástupný symbol pro obsah 3" descr="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1357298"/>
            <a:ext cx="2613744" cy="4525963"/>
          </a:xfrm>
        </p:spPr>
      </p:pic>
    </p:spTree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otherm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14621"/>
            <a:ext cx="9144000" cy="2048674"/>
          </a:xfr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4643470" cy="394018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PROTHERM</a:t>
            </a:r>
            <a:br>
              <a:rPr lang="cs-CZ" u="sng" dirty="0" smtClean="0"/>
            </a:br>
            <a:r>
              <a:rPr lang="cs-CZ" dirty="0" smtClean="0"/>
              <a:t> závěsný kotel pro vytápění a přípravu teplé vody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cena: od 22 000kč s DPH</a:t>
            </a: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34e101701228f6f8c627a3ba28e7d5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071546"/>
            <a:ext cx="2866443" cy="4525963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urmo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8822289" cy="2688041"/>
          </a:xfrm>
        </p:spPr>
      </p:pic>
    </p:spTree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5214942" cy="6083320"/>
          </a:xfrm>
        </p:spPr>
        <p:txBody>
          <a:bodyPr/>
          <a:lstStyle/>
          <a:p>
            <a:r>
              <a:rPr lang="cs-CZ" u="sng" dirty="0" smtClean="0"/>
              <a:t>PURMO</a:t>
            </a:r>
            <a:br>
              <a:rPr lang="cs-CZ" u="sng" dirty="0" smtClean="0"/>
            </a:br>
            <a:r>
              <a:rPr lang="cs-CZ" dirty="0" smtClean="0"/>
              <a:t>Deskové radiátory</a:t>
            </a:r>
            <a:br>
              <a:rPr lang="cs-CZ" dirty="0" smtClean="0"/>
            </a:br>
            <a:endParaRPr lang="cs-CZ" u="sng" dirty="0" smtClean="0"/>
          </a:p>
        </p:txBody>
      </p:sp>
      <p:pic>
        <p:nvPicPr>
          <p:cNvPr id="4" name="Zástupný symbol pro obsah 3" descr="purmo r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000108"/>
            <a:ext cx="3811583" cy="4883153"/>
          </a:xfrm>
        </p:spPr>
      </p:pic>
    </p:spTree>
  </p:cSld>
  <p:clrMapOvr>
    <a:masterClrMapping/>
  </p:clrMapOvr>
  <p:transition spd="slow" advClick="0" advTm="1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6369072"/>
          </a:xfrm>
        </p:spPr>
        <p:txBody>
          <a:bodyPr/>
          <a:lstStyle/>
          <a:p>
            <a:r>
              <a:rPr lang="cs-CZ" dirty="0" smtClean="0"/>
              <a:t>Individuální nastrojení domácích vodáren dle požadavku zákazníka.</a:t>
            </a:r>
            <a:endParaRPr lang="cs-CZ" dirty="0"/>
          </a:p>
        </p:txBody>
      </p:sp>
      <p:pic>
        <p:nvPicPr>
          <p:cNvPr id="4" name="Zástupný symbol pro obsah 3" descr="IMG_0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42336" y="1529772"/>
            <a:ext cx="5380316" cy="4035237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_of_objec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423977"/>
            <a:ext cx="7072362" cy="3677628"/>
          </a:xfrm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5000660" cy="78581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Grenada</a:t>
            </a:r>
            <a:r>
              <a:rPr lang="cs-CZ" dirty="0" smtClean="0"/>
              <a:t> koupelnový radiátor s nejlepším poměrem kvality a ceny upřednostňující funkčnost a výkon. </a:t>
            </a:r>
            <a:endParaRPr lang="cs-CZ" dirty="0"/>
          </a:p>
        </p:txBody>
      </p:sp>
      <p:pic>
        <p:nvPicPr>
          <p:cNvPr id="4" name="Zástupný symbol pro obsah 3" descr="1074-grenada1135x600ral901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642918"/>
            <a:ext cx="3786182" cy="5572164"/>
          </a:xfrm>
        </p:spPr>
      </p:pic>
    </p:spTree>
  </p:cSld>
  <p:clrMapOvr>
    <a:masterClrMapping/>
  </p:clrMapOvr>
  <p:transition spd="slow" advClick="0" advTm="10000"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698513" cy="2391150"/>
          </a:xfr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6429388" cy="1143000"/>
          </a:xfrm>
        </p:spPr>
        <p:txBody>
          <a:bodyPr>
            <a:normAutofit fontScale="90000"/>
          </a:bodyPr>
          <a:lstStyle/>
          <a:p>
            <a:r>
              <a:rPr lang="cs-CZ" u="sng" dirty="0" err="1" smtClean="0"/>
              <a:t>Dražice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Tradiční český výrobce bojlerů.</a:t>
            </a:r>
            <a:endParaRPr lang="cs-CZ" dirty="0"/>
          </a:p>
        </p:txBody>
      </p:sp>
      <p:pic>
        <p:nvPicPr>
          <p:cNvPr id="4" name="Zástupný symbol pro obsah 3" descr="2cd9dad7a675d4779f36648d0586d8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2428868"/>
            <a:ext cx="1749552" cy="3121152"/>
          </a:xfrm>
        </p:spPr>
      </p:pic>
      <p:pic>
        <p:nvPicPr>
          <p:cNvPr id="1027" name="Picture 3" descr="C:\Users\Kasa\Desktop\prace\drazice-okce-50.b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607223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TLAKOVÉ NÁDOBY</a:t>
            </a:r>
            <a:br>
              <a:rPr lang="cs-CZ" u="sng" dirty="0" smtClean="0"/>
            </a:br>
            <a:r>
              <a:rPr lang="cs-CZ" dirty="0" smtClean="0"/>
              <a:t>VAO-VAV</a:t>
            </a:r>
            <a:endParaRPr lang="cs-CZ" u="sng" dirty="0"/>
          </a:p>
        </p:txBody>
      </p:sp>
      <p:pic>
        <p:nvPicPr>
          <p:cNvPr id="4" name="Zástupný symbol pro obsah 3" descr="tlakova_nado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2928934"/>
            <a:ext cx="5715040" cy="2924100"/>
          </a:xfrm>
        </p:spPr>
      </p:pic>
      <p:pic>
        <p:nvPicPr>
          <p:cNvPr id="1026" name="Picture 2" descr="C:\Users\Kasa\Desktop\prace\nadrze-s-vak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899308" cy="31194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u="sng" dirty="0" smtClean="0"/>
              <a:t>TOPENÁŘSKÉ TLAKOVÉ NÁDOBY</a:t>
            </a:r>
            <a:br>
              <a:rPr lang="cs-CZ" u="sng" dirty="0" smtClean="0"/>
            </a:br>
            <a:r>
              <a:rPr lang="cs-CZ" dirty="0" smtClean="0"/>
              <a:t>VR-VRV</a:t>
            </a:r>
            <a:endParaRPr lang="cs-CZ" u="sng" dirty="0"/>
          </a:p>
        </p:txBody>
      </p:sp>
      <p:pic>
        <p:nvPicPr>
          <p:cNvPr id="4" name="Zástupný symbol pro obsah 3" descr="AS_AC-web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786058"/>
            <a:ext cx="5715000" cy="3648075"/>
          </a:xfr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cs-CZ" u="sng" dirty="0" smtClean="0"/>
              <a:t>KANALIZAČNÍ TRUBKY</a:t>
            </a:r>
            <a:endParaRPr lang="cs-CZ" u="sng" dirty="0"/>
          </a:p>
        </p:txBody>
      </p:sp>
      <p:pic>
        <p:nvPicPr>
          <p:cNvPr id="4" name="Zástupný symbol pro obsah 3" descr="rourz_110-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000240"/>
            <a:ext cx="4430056" cy="4446669"/>
          </a:xfrm>
        </p:spPr>
      </p:pic>
      <p:pic>
        <p:nvPicPr>
          <p:cNvPr id="1026" name="Picture 2" descr="C:\Users\Kasa\Desktop\prace\_vyr_1389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2448729" cy="42819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cs-CZ" u="sng" dirty="0" smtClean="0"/>
              <a:t>ODPADNÍ TRUBKY</a:t>
            </a:r>
            <a:endParaRPr lang="cs-CZ" u="sng" dirty="0"/>
          </a:p>
        </p:txBody>
      </p:sp>
      <p:pic>
        <p:nvPicPr>
          <p:cNvPr id="4" name="Zástupný symbol pro obsah 3" descr="ht kanaliz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500306"/>
            <a:ext cx="4113110" cy="3396897"/>
          </a:xfrm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117</Words>
  <Application>Microsoft Office PowerPoint</Application>
  <PresentationFormat>Předvádění na obrazovce (4:3)</PresentationFormat>
  <Paragraphs>30</Paragraphs>
  <Slides>53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sady Office</vt:lpstr>
      <vt:lpstr>Snímek 1</vt:lpstr>
      <vt:lpstr>Snímek 2</vt:lpstr>
      <vt:lpstr>Snímek 3</vt:lpstr>
      <vt:lpstr>Snímek 4</vt:lpstr>
      <vt:lpstr>Individuální nastrojení domácích vodáren dle požadavku zákazníka.</vt:lpstr>
      <vt:lpstr>TLAKOVÉ NÁDOBY VAO-VAV</vt:lpstr>
      <vt:lpstr>TOPENÁŘSKÉ TLAKOVÉ NÁDOBY VR-VRV</vt:lpstr>
      <vt:lpstr>KANALIZAČNÍ TRUBKY</vt:lpstr>
      <vt:lpstr>ODPADNÍ TRUBKY</vt:lpstr>
      <vt:lpstr>Snímek 10</vt:lpstr>
      <vt:lpstr>Ekoplastik nabízí rozsáhlou škálu tvarovek a potrubí v dimenzích od 16 do 250 mm.</vt:lpstr>
      <vt:lpstr>Kouřové roury silnostěné a plechové</vt:lpstr>
      <vt:lpstr>INDIVIDUÁLNÍ NASTROJENÍ PŘEČERPÁVACÍ ŠACHTY SPLAŠKOVÝCH VOD-FIRMOU TVZ</vt:lpstr>
      <vt:lpstr>Snímek 14</vt:lpstr>
      <vt:lpstr>Snímek 15</vt:lpstr>
      <vt:lpstr>Snímek 16</vt:lpstr>
      <vt:lpstr>E.SYBOX MINI elektronická domácí vodárna cena:12 499kč s DPH</vt:lpstr>
      <vt:lpstr>Snímek 18</vt:lpstr>
      <vt:lpstr>DIVERTRON 1200M automatické ponorné čerpadlo cena: 8 330kč s DPH</vt:lpstr>
      <vt:lpstr>VERTY NOVA  drenážní čerpadlo s integrovaným plovákem cena 3 629kč s DPH</vt:lpstr>
      <vt:lpstr>Snímek 21</vt:lpstr>
      <vt:lpstr>nové YONOS PICO 25/1-4 úspora energie 80,6% cena: 4 030kč s DPH</vt:lpstr>
      <vt:lpstr>Snímek 23</vt:lpstr>
      <vt:lpstr>SIRIO  řídící jednotka čerpadla s frekvenčním měničem cena: 9 800kč s DPH</vt:lpstr>
      <vt:lpstr>Automatická vodárna Jet HWJ 301 EM 24l cena: 8 130kč s DPH</vt:lpstr>
      <vt:lpstr>Samonasávací čerpadlo Jet WJ 301 X EM cena: 5 130kč s DPH</vt:lpstr>
      <vt:lpstr>Snímek 27</vt:lpstr>
      <vt:lpstr>IMP PUMPS úsporné oběhové elektro.čerpadlo NMT PLUS 25/40 180   AKCE cena 2 626kč s DPH</vt:lpstr>
      <vt:lpstr>Snímek 29</vt:lpstr>
      <vt:lpstr>HCP 32GF 21.0F na 230V ponorné čerpadlo splaškových vod s řezákem.                                          cena: od 19 710kč s DPH</vt:lpstr>
      <vt:lpstr>Snímek 31</vt:lpstr>
      <vt:lpstr>HCP BF-01UNF na 230V kalové čerpadlo do odpadních vod cena: 5 570kč s DPH  </vt:lpstr>
      <vt:lpstr>HCP AL-01N(F) na 230V Drenážní čerpadlo  cena: od 5 570kč s DPH </vt:lpstr>
      <vt:lpstr>Snímek 34</vt:lpstr>
      <vt:lpstr>Čerpadla SIGMA  Odstředivá čerpadla mají široké uplatnění ve vodárenství, průmyslových a zemědělských provozech. </vt:lpstr>
      <vt:lpstr>Ponorné čerpadlo NAUTILA pro čerpání pitné a užitkové vody ze studní a vrtů.</vt:lpstr>
      <vt:lpstr>Snímek 37</vt:lpstr>
      <vt:lpstr>TEKLA DRACO DUO 35 automat. ocelový kotel se šnekovým podavačem paliva  cena: 82 885kč s DPH</vt:lpstr>
      <vt:lpstr>TEKLA DRACO BIO COMPACT 18 automat.,kompaktní ocelový kotel s hořákem na pelety  cena: 69 575kč s DPH</vt:lpstr>
      <vt:lpstr>Snímek 40</vt:lpstr>
      <vt:lpstr>VIADRUS A3W Automatický kotel - splňuje emisní třídu 5 pro dřevní pelety a hnědé uhlí - účinnost až 91% (hnědé uhlí)</vt:lpstr>
      <vt:lpstr>Snímek 42</vt:lpstr>
      <vt:lpstr>DAKON DOR F24  ocelový kotel na tuhá paliva pro spalování uhlí a dřeva. cena: 32 065kč s DPH</vt:lpstr>
      <vt:lpstr>Snímek 44</vt:lpstr>
      <vt:lpstr>Slokov Variant SL27-3 Ocelové teplovodní kotle pro spalování hnědého uhlí, zrnění 20-40 mm (ořech 1).  • Kotel plní kritéria dle třídy 4  cena: 35 643 s DPH  </vt:lpstr>
      <vt:lpstr>Snímek 46</vt:lpstr>
      <vt:lpstr>PROTHERM  závěsný kotel pro vytápění a přípravu teplé vody cena: od 22 000kč s DPH</vt:lpstr>
      <vt:lpstr>Snímek 48</vt:lpstr>
      <vt:lpstr>PURMO Deskové radiátory </vt:lpstr>
      <vt:lpstr>Snímek 50</vt:lpstr>
      <vt:lpstr>Grenada koupelnový radiátor s nejlepším poměrem kvality a ceny upřednostňující funkčnost a výkon. </vt:lpstr>
      <vt:lpstr>Snímek 52</vt:lpstr>
      <vt:lpstr>Dražice Tradiční český výrobce bojlerů.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Kasa</dc:creator>
  <cp:lastModifiedBy>Kasa</cp:lastModifiedBy>
  <cp:revision>187</cp:revision>
  <dcterms:created xsi:type="dcterms:W3CDTF">2017-12-11T11:26:51Z</dcterms:created>
  <dcterms:modified xsi:type="dcterms:W3CDTF">2018-03-13T11:11:10Z</dcterms:modified>
</cp:coreProperties>
</file>